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5" r:id="rId5"/>
    <p:sldId id="310" r:id="rId6"/>
    <p:sldId id="311" r:id="rId7"/>
    <p:sldId id="313" r:id="rId8"/>
    <p:sldId id="312" r:id="rId9"/>
    <p:sldId id="320" r:id="rId10"/>
    <p:sldId id="321" r:id="rId11"/>
    <p:sldId id="323" r:id="rId12"/>
    <p:sldId id="324" r:id="rId13"/>
    <p:sldId id="326" r:id="rId14"/>
    <p:sldId id="319" r:id="rId15"/>
  </p:sldIdLst>
  <p:sldSz cx="12188825" cy="6858000"/>
  <p:notesSz cx="6858000" cy="9144000"/>
  <p:custDataLst>
    <p:tags r:id="rId18"/>
  </p:custDataLst>
  <p:defaultTextStyle>
    <a:defPPr rtl="0"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5" d="100"/>
          <a:sy n="85" d="100"/>
        </p:scale>
        <p:origin x="590" y="6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3" d="100"/>
          <a:sy n="93" d="100"/>
        </p:scale>
        <p:origin x="34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447DCE51-8736-4BA2-823E-D95FD8CF3DE3}" type="datetime1">
              <a:rPr lang="bg-BG" smtClean="0"/>
              <a:pPr algn="r" rtl="0"/>
              <a:t>18.1.2024 г.</a:t>
            </a:fld>
            <a:endParaRPr lang="bg-BG" dirty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bg-BG" dirty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bg-BG" smtClean="0"/>
              <a:pPr algn="r" rtl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0E776593-91F3-44D2-95C6-51BF1BFE98B0}" type="datetime1">
              <a:rPr lang="bg-BG" smtClean="0"/>
              <a:pPr/>
              <a:t>18.1.2024 г.</a:t>
            </a:fld>
            <a:endParaRPr lang="bg-BG" dirty="0"/>
          </a:p>
        </p:txBody>
      </p:sp>
      <p:sp>
        <p:nvSpPr>
          <p:cNvPr id="4" name="Контейнер за изображение на слайд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bg-BG" dirty="0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bg-BG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bg-BG"/>
              <a:t>Щракнете, за да редактирате стила на подзаглавието в образеца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D3C9E74-8582-4051-A992-67825E6B3DE7}" type="datetime1">
              <a:rPr lang="bg-BG" smtClean="0"/>
              <a:pPr/>
              <a:t>18.1.2024 г.</a:t>
            </a:fld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580B81B-07C1-44FE-85C0-920684F4B2AC}" type="datetime1">
              <a:rPr lang="bg-BG" smtClean="0"/>
              <a:pPr/>
              <a:t>18.1.2024 г.</a:t>
            </a:fld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rtl="0">
              <a:defRPr/>
            </a:lvl1pPr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2A3776A-A89D-4430-8562-E8A5265B9243}" type="datetime1">
              <a:rPr lang="bg-BG" smtClean="0"/>
              <a:pPr/>
              <a:t>18.1.2024 г.</a:t>
            </a:fld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разде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27223E-A012-4BAE-B0D1-FF68C3A80F2F}" type="datetime1">
              <a:rPr lang="bg-BG" smtClean="0"/>
              <a:pPr/>
              <a:t>18.1.2024 г.</a:t>
            </a:fld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589631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2330B5F-DBE3-4EF8-B206-B849FEC92178}" type="datetime1">
              <a:rPr lang="bg-BG" smtClean="0"/>
              <a:pPr/>
              <a:t>18.1.2024 г.</a:t>
            </a:fld>
            <a:endParaRPr lang="bg-BG"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5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на съдържание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D1D8375-46E1-40F1-A2C4-D5F6740593EE}" type="datetime1">
              <a:rPr lang="bg-BG" smtClean="0"/>
              <a:pPr/>
              <a:t>18.1.2024 г.</a:t>
            </a:fld>
            <a:endParaRPr lang="bg-BG" dirty="0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6D164A1-9A9E-4815-9EB1-C0935C1332F8}" type="datetime1">
              <a:rPr lang="bg-BG" smtClean="0"/>
              <a:pPr/>
              <a:t>18.1.2024 г.</a:t>
            </a:fld>
            <a:endParaRPr lang="bg-BG" dirty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но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3F6806-8D3C-43A4-AA0A-671A5825F3FD}" type="datetime1">
              <a:rPr lang="bg-BG" smtClean="0"/>
              <a:pPr/>
              <a:t>18.1.2024 г.</a:t>
            </a:fld>
            <a:endParaRPr lang="bg-BG" dirty="0"/>
          </a:p>
        </p:txBody>
      </p:sp>
      <p:sp>
        <p:nvSpPr>
          <p:cNvPr id="3" name="Контейнер за долен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BA6442-06A2-4AE9-9A79-546607F4D03F}" type="datetime1">
              <a:rPr lang="bg-BG" smtClean="0"/>
              <a:pPr/>
              <a:t>18.1.2024 г.</a:t>
            </a:fld>
            <a:endParaRPr lang="bg-BG"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bg-BG"/>
              <a:t>Щракнете върху иконата, за да добавите картина</a:t>
            </a:r>
            <a:endParaRPr lang="bg-BG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B2CE4BA-FF6B-4FF5-956C-DD70A9DE32C3}" type="datetime1">
              <a:rPr lang="bg-BG" smtClean="0"/>
              <a:pPr/>
              <a:t>18.1.2024 г.</a:t>
            </a:fld>
            <a:endParaRPr lang="bg-BG"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smtClean="0"/>
              <a:pPr rtl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bg-BG" dirty="0" err="1"/>
              <a:t>Редакт</a:t>
            </a:r>
            <a:r>
              <a:rPr lang="bg-BG" dirty="0"/>
              <a:t>. стил загл. образец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16020-53EE-4453-BCE9-0856F7FB2DCB}" type="datetime1">
              <a:rPr lang="bg-BG" smtClean="0"/>
              <a:pPr/>
              <a:t>18.1.2024 г.</a:t>
            </a:fld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bg-BG" dirty="0"/>
              <a:t>Графови бази данни с </a:t>
            </a:r>
            <a:r>
              <a:rPr lang="en-US" dirty="0"/>
              <a:t>Neo4j</a:t>
            </a:r>
            <a:endParaRPr lang="bg-BG" dirty="0"/>
          </a:p>
        </p:txBody>
      </p:sp>
      <p:sp>
        <p:nvSpPr>
          <p:cNvPr id="4" name="Подзаглавие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bg-BG" dirty="0"/>
              <a:t>Практическа Работа №2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лавие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bg-BG" dirty="0"/>
              <a:t>Изпълнение на заявките</a:t>
            </a: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28514D18-3AFC-8A4E-D526-3A26B991C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73" y="2155803"/>
            <a:ext cx="6378493" cy="1806097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FC3BCED1-7545-18A2-5E52-12CA0C6E8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244" y="4365103"/>
            <a:ext cx="7165000" cy="22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4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12">
            <a:extLst>
              <a:ext uri="{FF2B5EF4-FFF2-40B4-BE49-F238E27FC236}">
                <a16:creationId xmlns:a16="http://schemas.microsoft.com/office/drawing/2014/main" id="{952ACAFE-4EB1-4DAD-94D9-AB6033D31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0" y="2204864"/>
            <a:ext cx="9144001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bg-BG" sz="4000" dirty="0"/>
              <a:t>Благодаря за вниманието!</a:t>
            </a:r>
          </a:p>
        </p:txBody>
      </p:sp>
      <p:sp>
        <p:nvSpPr>
          <p:cNvPr id="7" name="Заглавие 12">
            <a:extLst>
              <a:ext uri="{FF2B5EF4-FFF2-40B4-BE49-F238E27FC236}">
                <a16:creationId xmlns:a16="http://schemas.microsoft.com/office/drawing/2014/main" id="{D66C0957-BE68-47B7-A4AF-4C4F9DF7C505}"/>
              </a:ext>
            </a:extLst>
          </p:cNvPr>
          <p:cNvSpPr txBox="1">
            <a:spLocks/>
          </p:cNvSpPr>
          <p:nvPr/>
        </p:nvSpPr>
        <p:spPr>
          <a:xfrm>
            <a:off x="2306292" y="4869160"/>
            <a:ext cx="7576238" cy="1011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bg-BG" sz="2800" dirty="0"/>
              <a:t>Изготвил</a:t>
            </a:r>
            <a:r>
              <a:rPr lang="en-US" sz="2800" dirty="0"/>
              <a:t>: </a:t>
            </a:r>
            <a:r>
              <a:rPr lang="bg-BG" sz="2800" dirty="0"/>
              <a:t>Тони Тодоров</a:t>
            </a:r>
          </a:p>
          <a:p>
            <a:pPr algn="ctr"/>
            <a:r>
              <a:rPr lang="bg-BG" sz="2800" dirty="0"/>
              <a:t>Фак. №</a:t>
            </a:r>
            <a:r>
              <a:rPr lang="en-US" sz="2800" dirty="0"/>
              <a:t>: 2001261067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лавие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bg-BG" dirty="0"/>
              <a:t>Съдържание</a:t>
            </a:r>
          </a:p>
        </p:txBody>
      </p:sp>
      <p:sp>
        <p:nvSpPr>
          <p:cNvPr id="14" name="Контейнер на съдържание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0" indent="-457200" rtl="0">
              <a:buFont typeface="+mj-lt"/>
              <a:buAutoNum type="arabicPeriod"/>
            </a:pPr>
            <a:r>
              <a:rPr lang="bg-BG" dirty="0"/>
              <a:t>Почистване на файловете</a:t>
            </a:r>
          </a:p>
          <a:p>
            <a:pPr marL="457200" indent="-457200" rtl="0">
              <a:buFont typeface="+mj-lt"/>
              <a:buAutoNum type="arabicPeriod"/>
            </a:pPr>
            <a:r>
              <a:rPr lang="bg-BG" dirty="0"/>
              <a:t>Зареждане на файловете в </a:t>
            </a:r>
            <a:r>
              <a:rPr lang="en-US" dirty="0"/>
              <a:t>Neo4j</a:t>
            </a:r>
            <a:endParaRPr lang="bg-BG" dirty="0"/>
          </a:p>
          <a:p>
            <a:pPr marL="457200" indent="-457200" rtl="0">
              <a:buFont typeface="+mj-lt"/>
              <a:buAutoNum type="arabicPeriod"/>
            </a:pPr>
            <a:r>
              <a:rPr lang="bg-BG" dirty="0"/>
              <a:t>Изпълнение на заявките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лавие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bg-BG" dirty="0"/>
              <a:t>Почистване на файловете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EE087EB-4BA4-4C6D-8030-DAF2A3088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 нашия случай имаме два файла – </a:t>
            </a:r>
            <a:r>
              <a:rPr lang="en-US" dirty="0"/>
              <a:t>airports.dat </a:t>
            </a:r>
            <a:r>
              <a:rPr lang="bg-BG" dirty="0"/>
              <a:t>и </a:t>
            </a:r>
            <a:r>
              <a:rPr lang="en-US" dirty="0"/>
              <a:t>routes.dat. </a:t>
            </a:r>
            <a:r>
              <a:rPr lang="bg-BG" dirty="0"/>
              <a:t>В списъка с летищата имахме такива</a:t>
            </a:r>
            <a:r>
              <a:rPr lang="en-US" dirty="0"/>
              <a:t>, </a:t>
            </a:r>
            <a:r>
              <a:rPr lang="bg-BG" dirty="0"/>
              <a:t>които нямаха полети. Затова използвах библиотеката </a:t>
            </a:r>
            <a:r>
              <a:rPr lang="en-US" dirty="0"/>
              <a:t>Pandas </a:t>
            </a:r>
            <a:r>
              <a:rPr lang="bg-BG" dirty="0"/>
              <a:t>за тяхното премахване</a:t>
            </a:r>
            <a:r>
              <a:rPr lang="en-US" dirty="0"/>
              <a:t>:</a:t>
            </a:r>
            <a:endParaRPr lang="bg-BG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62DE4D76-DF98-4E29-A76A-B4FEDDE98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293" y="3212976"/>
            <a:ext cx="7340629" cy="314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Контейнер за съдържание 2">
            <a:extLst>
              <a:ext uri="{FF2B5EF4-FFF2-40B4-BE49-F238E27FC236}">
                <a16:creationId xmlns:a16="http://schemas.microsoft.com/office/drawing/2014/main" id="{FB2F018F-B1B7-4E03-B5B0-ADF1895B7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1700808"/>
            <a:ext cx="9134391" cy="4114801"/>
          </a:xfrm>
        </p:spPr>
        <p:txBody>
          <a:bodyPr/>
          <a:lstStyle/>
          <a:p>
            <a:r>
              <a:rPr lang="bg-BG" dirty="0"/>
              <a:t>Вторият файл </a:t>
            </a:r>
            <a:r>
              <a:rPr lang="en-US" dirty="0"/>
              <a:t>(routes.dat)</a:t>
            </a:r>
            <a:r>
              <a:rPr lang="bg-BG" dirty="0"/>
              <a:t> съдържа референция към първата таблица </a:t>
            </a:r>
            <a:r>
              <a:rPr lang="en-US" dirty="0"/>
              <a:t>(</a:t>
            </a:r>
            <a:r>
              <a:rPr lang="bg-BG" dirty="0"/>
              <a:t>към </a:t>
            </a:r>
            <a:r>
              <a:rPr lang="en-US" dirty="0" err="1"/>
              <a:t>iata</a:t>
            </a:r>
            <a:r>
              <a:rPr lang="en-US" dirty="0"/>
              <a:t> </a:t>
            </a:r>
            <a:r>
              <a:rPr lang="bg-BG" dirty="0"/>
              <a:t>колоната</a:t>
            </a:r>
            <a:r>
              <a:rPr lang="en-US" dirty="0"/>
              <a:t>), </a:t>
            </a:r>
            <a:r>
              <a:rPr lang="bg-BG" dirty="0"/>
              <a:t>затова използвах същия подход за премахването на несъществуващите полети</a:t>
            </a:r>
            <a:r>
              <a:rPr lang="en-US" dirty="0"/>
              <a:t>:</a:t>
            </a:r>
            <a:endParaRPr lang="bg-BG" dirty="0"/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F927F35A-73D5-437D-B041-DC578076B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032" y="2996952"/>
            <a:ext cx="6840760" cy="34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лавие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bg-BG" dirty="0"/>
              <a:t>Зареждане на файловете в </a:t>
            </a:r>
            <a:r>
              <a:rPr lang="en-US" dirty="0"/>
              <a:t>Neo4j</a:t>
            </a:r>
            <a:endParaRPr lang="bg-BG" dirty="0"/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7FC5637C-1B6B-45AB-8B5F-2923B9C53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За зареждане на файловете използвах библиотеката </a:t>
            </a:r>
            <a:r>
              <a:rPr lang="en-US" dirty="0"/>
              <a:t>APOC </a:t>
            </a:r>
            <a:r>
              <a:rPr lang="bg-BG" dirty="0"/>
              <a:t>или по-конкретно </a:t>
            </a:r>
            <a:r>
              <a:rPr lang="en-US" dirty="0"/>
              <a:t>apoc.import.csv(), </a:t>
            </a:r>
            <a:r>
              <a:rPr lang="bg-BG" dirty="0"/>
              <a:t>като заявката изглежда по следния начин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bg-BG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BA5F0384-2397-42F1-AF75-45019B129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196" y="3861048"/>
            <a:ext cx="7416824" cy="128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Контейнер за съдържание 2">
            <a:extLst>
              <a:ext uri="{FF2B5EF4-FFF2-40B4-BE49-F238E27FC236}">
                <a16:creationId xmlns:a16="http://schemas.microsoft.com/office/drawing/2014/main" id="{FB2F018F-B1B7-4E03-B5B0-ADF1895B7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1628800"/>
            <a:ext cx="9134391" cy="4114801"/>
          </a:xfrm>
        </p:spPr>
        <p:txBody>
          <a:bodyPr/>
          <a:lstStyle/>
          <a:p>
            <a:r>
              <a:rPr lang="bg-BG" dirty="0"/>
              <a:t>След изпълнение</a:t>
            </a:r>
            <a:r>
              <a:rPr lang="en-US"/>
              <a:t>s</a:t>
            </a:r>
            <a:r>
              <a:rPr lang="bg-BG"/>
              <a:t> </a:t>
            </a:r>
            <a:r>
              <a:rPr lang="bg-BG" dirty="0"/>
              <a:t>на заявката в </a:t>
            </a:r>
            <a:r>
              <a:rPr lang="en-US" dirty="0"/>
              <a:t>Neo4j </a:t>
            </a:r>
            <a:r>
              <a:rPr lang="bg-BG" dirty="0"/>
              <a:t>получаваме следния резултат</a:t>
            </a:r>
            <a:r>
              <a:rPr lang="en-US" dirty="0"/>
              <a:t>:</a:t>
            </a:r>
            <a:endParaRPr lang="bg-BG" dirty="0"/>
          </a:p>
        </p:txBody>
      </p:sp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4DF70394-219F-4A71-BEB5-9875D9B43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216" y="2852936"/>
            <a:ext cx="9134391" cy="305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7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2D98F5C6-12A4-45ED-8BF4-4AEB8F7A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8" y="836712"/>
            <a:ext cx="10954387" cy="533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6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6AADAA1C-3DDC-4E6E-9DCE-9FFD00CE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8" y="686681"/>
            <a:ext cx="11122232" cy="543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05764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ABD5BC61-F7DE-47B6-8E92-CE8F643CB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0" y="638351"/>
            <a:ext cx="11413270" cy="559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0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Електриковосин тунел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72_TF02895261_TF02895261" id="{6017F570-5693-4CA4-9F4A-B7851DDC7585}" vid="{956A6CAC-B52B-4E9F-B1B2-F7BCD88D56B1}"/>
    </a:ext>
  </a:extLst>
</a:theme>
</file>

<file path=ppt/theme/theme2.xml><?xml version="1.0" encoding="utf-8"?>
<a:theme xmlns:a="http://schemas.openxmlformats.org/drawingml/2006/main" name="Тема н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н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4873beb7-5857-4685-be1f-d57550cc96cc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Бизнес презентация с електриковосин тунел (широк екран)</Template>
  <TotalTime>0</TotalTime>
  <Words>139</Words>
  <Application>Microsoft Office PowerPoint</Application>
  <PresentationFormat>По избор</PresentationFormat>
  <Paragraphs>16</Paragraphs>
  <Slides>11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4" baseType="lpstr">
      <vt:lpstr>Arial</vt:lpstr>
      <vt:lpstr>Corbel</vt:lpstr>
      <vt:lpstr>Електриковосин тунел 16x9</vt:lpstr>
      <vt:lpstr>Графови бази данни с Neo4j</vt:lpstr>
      <vt:lpstr>Съдържание</vt:lpstr>
      <vt:lpstr>Почистване на файловете</vt:lpstr>
      <vt:lpstr>Презентация на PowerPoint</vt:lpstr>
      <vt:lpstr>Зареждане на файловете в Neo4j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Изпълнение на заявките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2024-01-12T18:41:50Z</dcterms:created>
  <dcterms:modified xsi:type="dcterms:W3CDTF">2024-01-18T21:05:51Z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